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5" r:id="rId2"/>
    <p:sldId id="292" r:id="rId3"/>
    <p:sldId id="266" r:id="rId4"/>
    <p:sldId id="257" r:id="rId5"/>
    <p:sldId id="268" r:id="rId6"/>
    <p:sldId id="270" r:id="rId7"/>
    <p:sldId id="272" r:id="rId8"/>
    <p:sldId id="273" r:id="rId9"/>
    <p:sldId id="281" r:id="rId10"/>
    <p:sldId id="283" r:id="rId11"/>
    <p:sldId id="286" r:id="rId12"/>
    <p:sldId id="289" r:id="rId13"/>
    <p:sldId id="290" r:id="rId14"/>
    <p:sldId id="258" r:id="rId15"/>
    <p:sldId id="293" r:id="rId16"/>
    <p:sldId id="287" r:id="rId17"/>
    <p:sldId id="28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1E088-1E9F-447B-A347-DED830E8550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090359-0C49-440B-B10B-D53F091E09C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http://a1060.g.akamaitech.net/7/1060/34/5110e79ab4c490/school.discovery.com/clipart/images/ani-wrld.gif" TargetMode="Externa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7" Type="http://schemas.openxmlformats.org/officeDocument/2006/relationships/image" Target="../media/image8.wm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wmf"/><Relationship Id="rId5" Type="http://schemas.openxmlformats.org/officeDocument/2006/relationships/image" Target="../media/image4.jpe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257800"/>
            <a:ext cx="7772400" cy="1219200"/>
          </a:xfr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6600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6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 descr="C:\Documents and Settings\Haider.fghfgthytfyfg\My Documents\My Pictures\thumbnail.w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04800"/>
            <a:ext cx="7797967" cy="4648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990600"/>
            <a:ext cx="7772400" cy="4953000"/>
          </a:xfrm>
          <a:blipFill>
            <a:blip r:embed="rId2" cstate="print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>
            <a:noAutofit/>
          </a:bodyPr>
          <a:lstStyle/>
          <a:p>
            <a:endParaRPr lang="en-US" sz="40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হুমায়রা পান্না</a:t>
            </a:r>
          </a:p>
          <a:p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প্রভাষক, রসায়ন</a:t>
            </a:r>
          </a:p>
          <a:p>
            <a:r>
              <a:rPr lang="bn-BD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টি,টি,সি,চট্টগ্রাম </a:t>
            </a:r>
            <a:endParaRPr lang="en-US" sz="4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bn-IN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bn-BD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 </a:t>
            </a:r>
            <a:endParaRPr lang="bn-BD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বিষয়ঃ সাধারণ বিজ্ঞান</a:t>
            </a:r>
          </a:p>
          <a:p>
            <a:pPr algn="ctr">
              <a:buNone/>
            </a:pPr>
            <a:r>
              <a:rPr lang="bn-BD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IN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০ </a:t>
            </a:r>
            <a:r>
              <a:rPr lang="bn-BD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মিঃ</a:t>
            </a:r>
            <a:endParaRPr lang="en-US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bn-BD" b="1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>
              <a:buNone/>
            </a:pPr>
            <a:endParaRPr lang="bn-BD" sz="4000" b="1" dirty="0" smtClean="0"/>
          </a:p>
          <a:p>
            <a:pPr>
              <a:buFont typeface="Wingdings" pitchFamily="2" charset="2"/>
              <a:buChar char="Ø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বৈশিষ্ট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্য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আনুসারে পদার্থ কত প্রকার তা বলতে পারবে</a:t>
            </a:r>
          </a:p>
          <a:p>
            <a:pPr>
              <a:buFont typeface="Wingdings" pitchFamily="2" charset="2"/>
              <a:buChar char="Ø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বিভিন্ন প্রকার পদার্থ চিহ্নিত করতে পারবে</a:t>
            </a:r>
          </a:p>
          <a:p>
            <a:pPr>
              <a:buFont typeface="Wingdings" pitchFamily="2" charset="2"/>
              <a:buChar char="Ø"/>
            </a:pP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পদার্থ কিভাবে এক অবস্থা থেকে অন্য অবস্থায় পরিবর্তন হয় তা ব্যাখ্যা করতে পারবে</a:t>
            </a:r>
          </a:p>
          <a:p>
            <a:pPr>
              <a:buFont typeface="Wingdings" pitchFamily="2" charset="2"/>
              <a:buChar char="Ø"/>
            </a:pPr>
            <a:endParaRPr lang="bn-BD" sz="4000" b="1" dirty="0" smtClean="0"/>
          </a:p>
          <a:p>
            <a:endParaRPr lang="bn-BD" sz="4000" dirty="0" smtClean="0"/>
          </a:p>
          <a:p>
            <a:pPr>
              <a:buNone/>
            </a:pPr>
            <a:r>
              <a:rPr lang="bn-BD" sz="4000" dirty="0" smtClean="0"/>
              <a:t> </a:t>
            </a:r>
          </a:p>
          <a:p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219200" y="4343400"/>
            <a:ext cx="6702425" cy="212365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পৃথি</a:t>
            </a:r>
            <a:r>
              <a:rPr lang="bn-IN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বী</a:t>
            </a:r>
            <a:r>
              <a:rPr lang="en-US" sz="4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</a:t>
            </a:r>
            <a:endParaRPr lang="en-US" sz="48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dirty="0" err="1" smtClean="0">
                <a:solidFill>
                  <a:srgbClr val="0070C0"/>
                </a:solidFill>
              </a:rPr>
              <a:t>কোন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US" sz="4800" b="1" dirty="0" err="1" smtClean="0">
                <a:solidFill>
                  <a:srgbClr val="0070C0"/>
                </a:solidFill>
              </a:rPr>
              <a:t>জিনিসটি</a:t>
            </a:r>
            <a:r>
              <a:rPr lang="en-US" sz="4800" b="1" dirty="0" smtClean="0">
                <a:solidFill>
                  <a:srgbClr val="0070C0"/>
                </a:solidFill>
              </a:rPr>
              <a:t> </a:t>
            </a:r>
            <a:r>
              <a:rPr lang="en-PH" sz="48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PH" sz="4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4800" b="1" dirty="0">
              <a:solidFill>
                <a:srgbClr val="0070C0"/>
              </a:solidFill>
            </a:endParaRPr>
          </a:p>
          <a:p>
            <a:pPr algn="ctr"/>
            <a:endParaRPr lang="en-US" dirty="0"/>
          </a:p>
          <a:p>
            <a:pPr algn="ctr"/>
            <a:r>
              <a:rPr lang="en-US" dirty="0"/>
              <a:t>  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4062413" y="2933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PH"/>
          </a:p>
        </p:txBody>
      </p:sp>
      <p:pic>
        <p:nvPicPr>
          <p:cNvPr id="8" name="Picture 4" descr="http://a1060.g.akamaitech.net/7/1060/34/5110e79ab4c490/school.discovery.com/clipart/images/ani-wrld.gif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3352800" y="1600200"/>
            <a:ext cx="2514600" cy="24447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85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r>
              <a:rPr lang="en-US" sz="85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5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হল</a:t>
            </a:r>
            <a:endParaRPr lang="en-US" sz="85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7" name="Picture 5" descr="http://a660.g.akamaitech.net/7/660/34/2d95ecbb9349e6/school.discovery.com/clipart/images/ani-girl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057400"/>
            <a:ext cx="2209800" cy="218916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590800" y="2209801"/>
            <a:ext cx="5867400" cy="40318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</a:rPr>
              <a:t>কঃ 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যা চলাচল করে</a:t>
            </a:r>
          </a:p>
          <a:p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খঃ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জা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গা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দখল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ক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রে</a:t>
            </a:r>
          </a:p>
          <a:p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গঃ 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কাঁদতে</a:t>
            </a:r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</a:t>
            </a:r>
            <a:r>
              <a:rPr lang="bn-IN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রে</a:t>
            </a:r>
            <a:endParaRPr lang="en-US" sz="44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4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bn-BD" dirty="0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2438400" y="533400"/>
            <a:ext cx="4648200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5000" dirty="0" smtClean="0">
                <a:solidFill>
                  <a:srgbClr val="003300"/>
                </a:solidFill>
              </a:rPr>
              <a:t>খ</a:t>
            </a:r>
            <a:endParaRPr lang="en-US" sz="25000" dirty="0">
              <a:solidFill>
                <a:srgbClr val="003300"/>
              </a:solidFill>
            </a:endParaRP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4648200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6000" dirty="0" smtClean="0">
                <a:solidFill>
                  <a:srgbClr val="FFCC00"/>
                </a:solidFill>
              </a:rPr>
              <a:t> </a:t>
            </a:r>
            <a:endParaRPr lang="en-US" sz="6000" dirty="0">
              <a:solidFill>
                <a:srgbClr val="003300"/>
              </a:solidFill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138613"/>
            <a:ext cx="1295400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71600" y="228600"/>
            <a:ext cx="9509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43000" y="2590800"/>
            <a:ext cx="9509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53200" y="762000"/>
            <a:ext cx="115411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467600" y="2819400"/>
            <a:ext cx="9509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67200" y="0"/>
            <a:ext cx="95091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1676400" y="4800600"/>
            <a:ext cx="6096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solidFill>
                  <a:srgbClr val="800080"/>
                </a:solidFill>
              </a:rPr>
              <a:t> </a:t>
            </a:r>
            <a:r>
              <a:rPr lang="bn-BD" sz="5400" dirty="0" smtClean="0">
                <a:solidFill>
                  <a:srgbClr val="800080"/>
                </a:solidFill>
              </a:rPr>
              <a:t> </a:t>
            </a:r>
            <a:r>
              <a:rPr lang="en-US" sz="5400" dirty="0" err="1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54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জায়গা</a:t>
            </a:r>
            <a:r>
              <a:rPr lang="en-US" sz="54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দখল</a:t>
            </a:r>
            <a:r>
              <a:rPr lang="en-US" sz="54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54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80008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icoch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utoUpdateAnimBg="0"/>
      <p:bldP spid="1126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2438400"/>
            <a:ext cx="4267200" cy="15696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/>
          <p:cNvSpPr/>
          <p:nvPr/>
        </p:nvSpPr>
        <p:spPr>
          <a:xfrm>
            <a:off x="914400" y="1981200"/>
            <a:ext cx="2057400" cy="2057400"/>
          </a:xfrm>
          <a:prstGeom prst="cube">
            <a:avLst/>
          </a:prstGeom>
          <a:solidFill>
            <a:schemeClr val="bg1">
              <a:lumMod val="85000"/>
            </a:schemeClr>
          </a:solidFill>
          <a:ln w="76200"/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বরফ</a:t>
            </a:r>
          </a:p>
          <a:p>
            <a:pPr algn="ctr"/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200400" y="2819400"/>
            <a:ext cx="990600" cy="1588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19600" y="1524000"/>
            <a:ext cx="4419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ওজন আছে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আকার আছে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আয়তন আছে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জায়গা দখল করে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/>
          <p:cNvCxnSpPr/>
          <p:nvPr/>
        </p:nvCxnSpPr>
        <p:spPr>
          <a:xfrm>
            <a:off x="3200400" y="2819400"/>
            <a:ext cx="990600" cy="1588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19600" y="1524000"/>
            <a:ext cx="4267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ওজন আছে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আকার নেই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আয়তন আছে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জায়গা দখল করে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Manual Operation 4"/>
          <p:cNvSpPr/>
          <p:nvPr/>
        </p:nvSpPr>
        <p:spPr>
          <a:xfrm>
            <a:off x="990600" y="1600200"/>
            <a:ext cx="1524000" cy="2362200"/>
          </a:xfrm>
          <a:prstGeom prst="flowChartManualOperation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/>
          <p:cNvCxnSpPr/>
          <p:nvPr/>
        </p:nvCxnSpPr>
        <p:spPr>
          <a:xfrm>
            <a:off x="3200400" y="2819400"/>
            <a:ext cx="990600" cy="1588"/>
          </a:xfrm>
          <a:prstGeom prst="straightConnector1">
            <a:avLst/>
          </a:prstGeom>
          <a:ln w="762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419600" y="1524000"/>
            <a:ext cx="4267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ওজন আছে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আকার নেই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আয়তন নেই</a:t>
            </a:r>
          </a:p>
          <a:p>
            <a:pPr>
              <a:buFont typeface="Wingdings" pitchFamily="2" charset="2"/>
              <a:buChar char="Ø"/>
            </a:pPr>
            <a:r>
              <a:rPr lang="bn-BD" sz="4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জায়গা দখল করে</a:t>
            </a:r>
            <a:endParaRPr lang="en-US" sz="4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loud Callout 5"/>
          <p:cNvSpPr/>
          <p:nvPr/>
        </p:nvSpPr>
        <p:spPr>
          <a:xfrm>
            <a:off x="0" y="1600200"/>
            <a:ext cx="3124200" cy="2667000"/>
          </a:xfrm>
          <a:prstGeom prst="cloudCallout">
            <a:avLst/>
          </a:prstGeom>
          <a:solidFill>
            <a:schemeClr val="bg2">
              <a:lumMod val="90000"/>
            </a:schemeClr>
          </a:solidFill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বায়বীয়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/>
          <p:cNvSpPr/>
          <p:nvPr/>
        </p:nvSpPr>
        <p:spPr>
          <a:xfrm>
            <a:off x="381000" y="609600"/>
            <a:ext cx="1752600" cy="1295400"/>
          </a:xfrm>
          <a:prstGeom prst="cube">
            <a:avLst/>
          </a:prstGeom>
          <a:solidFill>
            <a:schemeClr val="bg1">
              <a:lumMod val="95000"/>
            </a:schemeClr>
          </a:solidFill>
          <a:ln w="76200"/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বরফ</a:t>
            </a:r>
          </a:p>
          <a:p>
            <a:pPr algn="ctr"/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Flowchart: Manual Operation 3"/>
          <p:cNvSpPr/>
          <p:nvPr/>
        </p:nvSpPr>
        <p:spPr>
          <a:xfrm>
            <a:off x="533400" y="2590800"/>
            <a:ext cx="1752600" cy="1600200"/>
          </a:xfrm>
          <a:prstGeom prst="flowChartManualOperation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85800" y="4572000"/>
            <a:ext cx="2057400" cy="1905000"/>
          </a:xfrm>
          <a:prstGeom prst="cloudCallout">
            <a:avLst/>
          </a:prstGeom>
          <a:solidFill>
            <a:schemeClr val="bg2">
              <a:lumMod val="90000"/>
            </a:schemeClr>
          </a:solidFill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মেঘ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2209800"/>
            <a:ext cx="8763000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V="1">
            <a:off x="-457200" y="3352800"/>
            <a:ext cx="6858000" cy="1524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4419600"/>
            <a:ext cx="8763000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V="1">
            <a:off x="2438400" y="3352800"/>
            <a:ext cx="6858000" cy="1524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3352800" y="3810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505200" y="1447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105400" y="36576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657600" y="3733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495800" y="27432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419600" y="1066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648200" y="304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352800" y="26670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657600" y="59436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343400" y="53340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733800" y="49530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105400" y="16764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876800" y="46482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876800" y="6019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6553200" y="11430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181600" y="28194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010400" y="11430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391400" y="11430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086600" y="685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315200" y="16002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010400" y="16002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629400" y="685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629400" y="16002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467600" y="685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705600" y="2590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400800" y="31242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7010400" y="3352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239000" y="28194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477000" y="3733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/>
          <p:cNvSpPr/>
          <p:nvPr/>
        </p:nvSpPr>
        <p:spPr>
          <a:xfrm>
            <a:off x="6400800" y="60198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086600" y="54102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6477000" y="50292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620000" y="47244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620000" y="6096000"/>
            <a:ext cx="457200" cy="4572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/>
          <p:cNvSpPr/>
          <p:nvPr/>
        </p:nvSpPr>
        <p:spPr>
          <a:xfrm>
            <a:off x="381000" y="609600"/>
            <a:ext cx="1752600" cy="1295400"/>
          </a:xfrm>
          <a:prstGeom prst="cube">
            <a:avLst/>
          </a:prstGeom>
          <a:solidFill>
            <a:schemeClr val="bg1">
              <a:lumMod val="95000"/>
            </a:schemeClr>
          </a:solidFill>
          <a:ln w="76200"/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বরফ</a:t>
            </a:r>
          </a:p>
          <a:p>
            <a:pPr algn="ctr"/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Flowchart: Manual Operation 3"/>
          <p:cNvSpPr/>
          <p:nvPr/>
        </p:nvSpPr>
        <p:spPr>
          <a:xfrm>
            <a:off x="533400" y="2590800"/>
            <a:ext cx="1752600" cy="1600200"/>
          </a:xfrm>
          <a:prstGeom prst="flowChartManualOperation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32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685800" y="4572000"/>
            <a:ext cx="2057400" cy="1905000"/>
          </a:xfrm>
          <a:prstGeom prst="cloudCallout">
            <a:avLst/>
          </a:prstGeom>
          <a:solidFill>
            <a:schemeClr val="bg2">
              <a:lumMod val="90000"/>
            </a:schemeClr>
          </a:solidFill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মেঘ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2209800"/>
            <a:ext cx="8763000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V="1">
            <a:off x="-457200" y="3352800"/>
            <a:ext cx="6858000" cy="1524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0" y="4419600"/>
            <a:ext cx="8763000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3886200" y="685800"/>
            <a:ext cx="990600" cy="1066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876800" y="685800"/>
            <a:ext cx="990600" cy="1066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3352800" y="5181600"/>
            <a:ext cx="990600" cy="1066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867400" y="2819400"/>
            <a:ext cx="990600" cy="1066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467600" y="5181600"/>
            <a:ext cx="990600" cy="1066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114800" y="2819400"/>
            <a:ext cx="990600" cy="1066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/>
          <p:cNvSpPr/>
          <p:nvPr/>
        </p:nvSpPr>
        <p:spPr>
          <a:xfrm>
            <a:off x="304800" y="1447800"/>
            <a:ext cx="2209800" cy="2057400"/>
          </a:xfrm>
          <a:prstGeom prst="cube">
            <a:avLst/>
          </a:prstGeom>
          <a:solidFill>
            <a:schemeClr val="bg1">
              <a:lumMod val="95000"/>
            </a:schemeClr>
          </a:solidFill>
          <a:ln w="76200"/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বরফ</a:t>
            </a:r>
          </a:p>
          <a:p>
            <a:pPr algn="ctr"/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loud Callout 2"/>
          <p:cNvSpPr/>
          <p:nvPr/>
        </p:nvSpPr>
        <p:spPr>
          <a:xfrm>
            <a:off x="5562600" y="1295400"/>
            <a:ext cx="2362200" cy="1981200"/>
          </a:xfrm>
          <a:prstGeom prst="cloudCallou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মেঘ</a:t>
            </a:r>
            <a:r>
              <a:rPr lang="bn-BD" sz="4800" dirty="0" smtClean="0">
                <a:solidFill>
                  <a:srgbClr val="002060"/>
                </a:solidFill>
              </a:rPr>
              <a:t> 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Flowchart: Manual Operation 4"/>
          <p:cNvSpPr/>
          <p:nvPr/>
        </p:nvSpPr>
        <p:spPr>
          <a:xfrm>
            <a:off x="3352800" y="4495800"/>
            <a:ext cx="1752600" cy="1447800"/>
          </a:xfrm>
          <a:prstGeom prst="flowChartManualOperation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590800" y="2286000"/>
            <a:ext cx="2895600" cy="1588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514600" y="2895600"/>
            <a:ext cx="1752600" cy="1447800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4419600" y="3048000"/>
            <a:ext cx="1524000" cy="1219200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81200" y="60198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chemeClr val="accent6"/>
                </a:solidFill>
              </a:rPr>
              <a:t>তরলিকরন/ঘণীভবন</a:t>
            </a:r>
            <a:endParaRPr lang="en-US" sz="2800" b="1" dirty="0">
              <a:solidFill>
                <a:schemeClr val="accent6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38800" y="38100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বাষ্পিভবন/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উ্দদয়ন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37338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70C0"/>
                </a:solidFill>
              </a:rPr>
              <a:t>  </a:t>
            </a:r>
            <a:r>
              <a:rPr lang="bn-IN" sz="3200" b="1" dirty="0" smtClean="0">
                <a:solidFill>
                  <a:srgbClr val="FF0000"/>
                </a:solidFill>
                <a:latin typeface="NikoshBAN"/>
              </a:rPr>
              <a:t>ঘনীভবান</a:t>
            </a:r>
            <a:endParaRPr lang="en-US" sz="3200" dirty="0">
              <a:solidFill>
                <a:srgbClr val="FF0000"/>
              </a:solidFill>
              <a:latin typeface="NikoshB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228600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তাপ গ্রহন ও তাপ  বর্জন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00" y="5410200"/>
            <a:ext cx="304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চিহ্ন ও  শব্দ গুলোর ব্যাখ্যা  কর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16" grpId="0"/>
      <p:bldP spid="17" grpId="0"/>
      <p:bldP spid="11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bn-IN" dirty="0" smtClean="0">
                <a:latin typeface="NikoshBAN"/>
              </a:rPr>
              <a:t> দলগত কাজ</a:t>
            </a:r>
            <a:endParaRPr lang="en-PH" dirty="0">
              <a:latin typeface="NikoshB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2400" b="1" dirty="0" smtClean="0">
                <a:latin typeface="NikoshBAN"/>
              </a:rPr>
              <a:t>কঠিন পদার্থ তাপ গ্রহন করে ------------- </a:t>
            </a:r>
            <a:r>
              <a:rPr lang="bn-BD" sz="2400" b="1" dirty="0" smtClean="0">
                <a:latin typeface="NikoshBAN"/>
              </a:rPr>
              <a:t>হয়</a:t>
            </a:r>
            <a:endParaRPr lang="bn-IN" sz="2400" b="1" dirty="0" smtClean="0">
              <a:latin typeface="NikoshBAN"/>
            </a:endParaRPr>
          </a:p>
          <a:p>
            <a:endParaRPr lang="bn-BD" sz="2400" b="1" dirty="0" smtClean="0">
              <a:latin typeface="NikoshBAN"/>
            </a:endParaRPr>
          </a:p>
          <a:p>
            <a:r>
              <a:rPr lang="bn-BD" sz="2400" b="1" dirty="0" smtClean="0">
                <a:latin typeface="NikoshBAN"/>
              </a:rPr>
              <a:t>তরল পদার্থ তাপ গ্রহন করে ------------- হয়</a:t>
            </a:r>
          </a:p>
          <a:p>
            <a:endParaRPr lang="bn-BD" sz="2400" b="1" dirty="0" smtClean="0">
              <a:latin typeface="NikoshBAN"/>
            </a:endParaRPr>
          </a:p>
          <a:p>
            <a:r>
              <a:rPr lang="bn-BD" sz="2400" b="1" dirty="0" smtClean="0">
                <a:latin typeface="NikoshBAN"/>
              </a:rPr>
              <a:t>বায়বীয় পদার্থ তাপ গ্রহন করে ------------- হয়</a:t>
            </a:r>
          </a:p>
          <a:p>
            <a:endParaRPr lang="bn-BD" sz="2400" b="1" dirty="0" smtClean="0">
              <a:latin typeface="NikoshBAN"/>
            </a:endParaRPr>
          </a:p>
          <a:p>
            <a:r>
              <a:rPr lang="bn-BD" sz="2400" b="1" dirty="0" smtClean="0">
                <a:latin typeface="NikoshBAN"/>
              </a:rPr>
              <a:t>বায়বীয় পদার্থ তাপ বজর্ন করে ------------- হয়</a:t>
            </a:r>
          </a:p>
          <a:p>
            <a:endParaRPr lang="bn-BD" sz="2400" b="1" dirty="0" smtClean="0">
              <a:latin typeface="NikoshBAN"/>
            </a:endParaRPr>
          </a:p>
          <a:p>
            <a:r>
              <a:rPr lang="bn-BD" sz="2400" b="1" dirty="0" smtClean="0">
                <a:latin typeface="NikoshBAN"/>
              </a:rPr>
              <a:t>তরল পদার্থ তাপ বজর্ন করে ------------- হয়</a:t>
            </a:r>
          </a:p>
          <a:p>
            <a:endParaRPr lang="bn-BD" sz="2400" b="1" dirty="0" smtClean="0">
              <a:latin typeface="NikoshBAN"/>
              <a:cs typeface="NikoshBAN" pitchFamily="2" charset="0"/>
            </a:endParaRPr>
          </a:p>
          <a:p>
            <a:r>
              <a:rPr lang="bn-BD" sz="2400" b="1" dirty="0" smtClean="0">
                <a:latin typeface="NikoshBAN"/>
              </a:rPr>
              <a:t>কঠিন পদার্থ তাপ বজর্ন করে ------------- হয়</a:t>
            </a:r>
          </a:p>
          <a:p>
            <a:endParaRPr lang="en-PH" sz="2400" dirty="0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bn-BD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b="1" dirty="0" smtClean="0">
                <a:solidFill>
                  <a:schemeClr val="accent6">
                    <a:lumMod val="50000"/>
                  </a:schemeClr>
                </a:solidFill>
              </a:rPr>
              <a:t> কাজ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None/>
            </a:pPr>
            <a:endParaRPr lang="bn-BD" dirty="0" smtClean="0"/>
          </a:p>
          <a:p>
            <a:pPr>
              <a:buFont typeface="Wingdings" pitchFamily="2" charset="2"/>
              <a:buChar char="v"/>
            </a:pPr>
            <a:r>
              <a:rPr lang="bn-BD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মেরু </a:t>
            </a:r>
            <a:r>
              <a:rPr lang="bn-BD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অঞ্চলের বরফ গলে যাচ্ছে </a:t>
            </a:r>
            <a:r>
              <a:rPr lang="bn-BD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bn-IN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 কর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752600"/>
            <a:ext cx="6553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b="1" dirty="0" smtClean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endParaRPr lang="en-US" sz="36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</a:rPr>
              <a:t>humaira1971@gmail.com</a:t>
            </a:r>
            <a:endParaRPr lang="en-US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197</Words>
  <Application>Microsoft Office PowerPoint</Application>
  <PresentationFormat>On-screen Show (4:3)</PresentationFormat>
  <Paragraphs>83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শুভেচ্ছা</vt:lpstr>
      <vt:lpstr>Slide 2</vt:lpstr>
      <vt:lpstr>পাঠ পরিচিতি</vt:lpstr>
      <vt:lpstr>শিখন ফল</vt:lpstr>
      <vt:lpstr>Slide 5</vt:lpstr>
      <vt:lpstr>পদার্থ হল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 দলগত কাজ</vt:lpstr>
      <vt:lpstr>বাড়ির কাজ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পদার্থ</dc:title>
  <dc:creator/>
  <cp:lastModifiedBy>Panna</cp:lastModifiedBy>
  <cp:revision>62</cp:revision>
  <dcterms:created xsi:type="dcterms:W3CDTF">2006-08-16T00:00:00Z</dcterms:created>
  <dcterms:modified xsi:type="dcterms:W3CDTF">2013-05-27T04:01:12Z</dcterms:modified>
</cp:coreProperties>
</file>